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32399288" cy="4320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40" autoAdjust="0"/>
    <p:restoredTop sz="94660"/>
  </p:normalViewPr>
  <p:slideViewPr>
    <p:cSldViewPr snapToGrid="0">
      <p:cViewPr varScale="1">
        <p:scale>
          <a:sx n="13" d="100"/>
          <a:sy n="13" d="100"/>
        </p:scale>
        <p:origin x="2558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tiff>
</file>

<file path=ppt/media/image11.jpg>
</file>

<file path=ppt/media/image2.png>
</file>

<file path=ppt/media/image3.jpeg>
</file>

<file path=ppt/media/image4.jpeg>
</file>

<file path=ppt/media/image5.jpeg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997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43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276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846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/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75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75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15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852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423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462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601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235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0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ECF52-D451-4BA9-8603-BAECED9B1FBE}" type="datetimeFigureOut">
              <a:rPr lang="ko-KR" altLang="en-US" smtClean="0"/>
              <a:t>2019-10-22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039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239902" rtl="0" eaLnBrk="1" latinLnBrk="1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1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12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tiff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C45CEA7-0B29-8148-9F6C-D25DD284A0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" y="0"/>
            <a:ext cx="32394129" cy="432006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7D4213-AE98-C64C-8942-DDBE5E257A57}"/>
              </a:ext>
            </a:extLst>
          </p:cNvPr>
          <p:cNvSpPr txBox="1"/>
          <p:nvPr/>
        </p:nvSpPr>
        <p:spPr>
          <a:xfrm>
            <a:off x="2286000" y="6972300"/>
            <a:ext cx="520527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500" b="1" dirty="0">
                <a:solidFill>
                  <a:schemeClr val="accent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아이디어 개요 및 목표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8F3E35-09B7-E14B-8B35-F2387D24826F}"/>
              </a:ext>
            </a:extLst>
          </p:cNvPr>
          <p:cNvSpPr txBox="1"/>
          <p:nvPr/>
        </p:nvSpPr>
        <p:spPr>
          <a:xfrm>
            <a:off x="2285999" y="8039291"/>
            <a:ext cx="1347997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고객이 마트에서 물건을 구매할 때 기존 계산원의 역할을 대신하여 계산을 처리하는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시스템입니다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프로젝트를 통해 기존의 마트 시스템을 더 편리하게 개선하고 </a:t>
            </a:r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계산원을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셀프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계산대로 대체하는 것이 목표입니다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C1E3D6-34DE-9648-9288-45351EDF6F78}"/>
              </a:ext>
            </a:extLst>
          </p:cNvPr>
          <p:cNvSpPr txBox="1"/>
          <p:nvPr/>
        </p:nvSpPr>
        <p:spPr>
          <a:xfrm>
            <a:off x="2285999" y="10068494"/>
            <a:ext cx="443102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500" b="1" dirty="0">
                <a:solidFill>
                  <a:schemeClr val="accent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아이디어의 필요성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416650-6A15-9542-B185-5F066DD2BC7A}"/>
              </a:ext>
            </a:extLst>
          </p:cNvPr>
          <p:cNvSpPr txBox="1"/>
          <p:nvPr/>
        </p:nvSpPr>
        <p:spPr>
          <a:xfrm>
            <a:off x="2285998" y="11010276"/>
            <a:ext cx="1344470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마트의 계산대는 항상 계산하는 사람들에 의해 병목현상이 발생합니다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본 제품은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계산대에 최소한의 직원으로 계산이 가능하게함으로써 인건비 절감과 인력의 효율적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사용이 가능하게 될 것입니다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또한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계산이 이전 방식보다 간편하며 신속하게 이루어질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수 있어 소비자 병목 현상도 해소할 수 있으며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계산대의 수도 예전보다 감소시켜 공간과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시간의 효율성을 높일 수 있을 것 입니다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이러한 이점들이 인건비 절감 등의 효과를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발휘하여 경영에 도움이 될 것으로 기대합니다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6C220F-2DEB-C54E-B241-17F0F82DDD69}"/>
              </a:ext>
            </a:extLst>
          </p:cNvPr>
          <p:cNvSpPr txBox="1"/>
          <p:nvPr/>
        </p:nvSpPr>
        <p:spPr>
          <a:xfrm>
            <a:off x="2329258" y="14414637"/>
            <a:ext cx="340189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500" b="1" dirty="0">
                <a:solidFill>
                  <a:schemeClr val="accent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아이디어 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F95695-D2EF-9142-9D97-F7888307A9F8}"/>
              </a:ext>
            </a:extLst>
          </p:cNvPr>
          <p:cNvSpPr txBox="1"/>
          <p:nvPr/>
        </p:nvSpPr>
        <p:spPr>
          <a:xfrm>
            <a:off x="2329257" y="15529618"/>
            <a:ext cx="14327640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/>
            <a:r>
              <a:rPr lang="ko-KR" altLang="en-US" sz="2800" dirty="0">
                <a:latin typeface="Nanum Gothic" panose="020D0604000000000000" pitchFamily="34" charset="-127"/>
                <a:ea typeface="Nanum Gothic" panose="020D0604000000000000"/>
              </a:rPr>
              <a:t> </a:t>
            </a:r>
            <a:r>
              <a:rPr lang="ko-KR" altLang="ko-KR" sz="2800" dirty="0">
                <a:ea typeface="Nanum Gothic" panose="020D0604000000000000"/>
              </a:rPr>
              <a:t>저희 팀에서 선정한 프로젝트의 주제는 실시간으로 바코드 스캔과 계산을 손님이 스스로 </a:t>
            </a:r>
            <a:endParaRPr lang="en-US" altLang="ko-KR" sz="2800" dirty="0">
              <a:ea typeface="Nanum Gothic" panose="020D0604000000000000"/>
            </a:endParaRPr>
          </a:p>
          <a:p>
            <a:pPr latinLnBrk="1"/>
            <a:r>
              <a:rPr lang="ko-KR" altLang="ko-KR" sz="2800" dirty="0">
                <a:ea typeface="Nanum Gothic" panose="020D0604000000000000"/>
              </a:rPr>
              <a:t>하는 시스템입니다</a:t>
            </a:r>
            <a:r>
              <a:rPr lang="en-US" altLang="ko-KR" sz="2800" dirty="0">
                <a:ea typeface="Nanum Gothic" panose="020D0604000000000000"/>
              </a:rPr>
              <a:t>. </a:t>
            </a:r>
            <a:r>
              <a:rPr lang="ko-KR" altLang="ko-KR" sz="2800" dirty="0">
                <a:ea typeface="Nanum Gothic" panose="020D0604000000000000"/>
              </a:rPr>
              <a:t>이 시스템을 마트의 쇼핑 카트에 연결합니다</a:t>
            </a:r>
            <a:r>
              <a:rPr lang="en-US" altLang="ko-KR" sz="2800" dirty="0">
                <a:ea typeface="Nanum Gothic" panose="020D0604000000000000"/>
              </a:rPr>
              <a:t>. </a:t>
            </a:r>
            <a:r>
              <a:rPr lang="ko-KR" altLang="ko-KR" sz="2800" dirty="0">
                <a:ea typeface="Nanum Gothic" panose="020D0604000000000000"/>
              </a:rPr>
              <a:t>구매자가 스스로 물건의</a:t>
            </a:r>
            <a:endParaRPr lang="en-US" altLang="ko-KR" sz="2800" dirty="0">
              <a:ea typeface="Nanum Gothic" panose="020D0604000000000000"/>
            </a:endParaRPr>
          </a:p>
          <a:p>
            <a:pPr latinLnBrk="1"/>
            <a:r>
              <a:rPr lang="ko-KR" altLang="ko-KR" sz="2800" dirty="0">
                <a:ea typeface="Nanum Gothic" panose="020D0604000000000000"/>
              </a:rPr>
              <a:t> 바코드를 스캔하면 디스플레이에 나오는 구매목록에 물건 명과 물건 가격이 추가됩니다</a:t>
            </a:r>
            <a:r>
              <a:rPr lang="en-US" altLang="ko-KR" sz="2800" dirty="0">
                <a:ea typeface="Nanum Gothic" panose="020D0604000000000000"/>
              </a:rPr>
              <a:t>. </a:t>
            </a:r>
          </a:p>
          <a:p>
            <a:pPr latinLnBrk="1"/>
            <a:r>
              <a:rPr lang="ko-KR" altLang="ko-KR" sz="2800" dirty="0">
                <a:ea typeface="Nanum Gothic" panose="020D0604000000000000"/>
              </a:rPr>
              <a:t>그 후 계산대에 가서 물품 총액만 결제하면 쇼핑을 마칠 수 있어 편리한 쇼핑을 도와줄 수 </a:t>
            </a:r>
            <a:endParaRPr lang="en-US" altLang="ko-KR" sz="2800" dirty="0">
              <a:ea typeface="Nanum Gothic" panose="020D0604000000000000"/>
            </a:endParaRPr>
          </a:p>
          <a:p>
            <a:pPr latinLnBrk="1"/>
            <a:r>
              <a:rPr lang="ko-KR" altLang="ko-KR" sz="2800" dirty="0">
                <a:ea typeface="Nanum Gothic" panose="020D0604000000000000"/>
              </a:rPr>
              <a:t>있습니다</a:t>
            </a:r>
            <a:r>
              <a:rPr lang="en-US" altLang="ko-KR" sz="2800" dirty="0">
                <a:ea typeface="Nanum Gothic" panose="020D0604000000000000"/>
              </a:rPr>
              <a:t>. </a:t>
            </a:r>
            <a:r>
              <a:rPr lang="ko-KR" altLang="ko-KR" sz="2800" dirty="0">
                <a:ea typeface="Nanum Gothic" panose="020D0604000000000000"/>
              </a:rPr>
              <a:t>스캔을 하지 않고 물건을 카트에 담으면 스캐너 기능이 </a:t>
            </a:r>
            <a:r>
              <a:rPr lang="en-US" altLang="ko-KR" sz="2800" dirty="0">
                <a:ea typeface="Nanum Gothic" panose="020D0604000000000000"/>
              </a:rPr>
              <a:t>off</a:t>
            </a:r>
            <a:r>
              <a:rPr lang="ko-KR" altLang="ko-KR" sz="2800" dirty="0">
                <a:ea typeface="Nanum Gothic" panose="020D0604000000000000"/>
              </a:rPr>
              <a:t>로 바뀌고 물건을 빼면</a:t>
            </a:r>
            <a:endParaRPr lang="en-US" altLang="ko-KR" sz="2800" dirty="0">
              <a:ea typeface="Nanum Gothic" panose="020D0604000000000000"/>
            </a:endParaRPr>
          </a:p>
          <a:p>
            <a:pPr latinLnBrk="1"/>
            <a:r>
              <a:rPr lang="ko-KR" altLang="ko-KR" sz="2800" dirty="0">
                <a:ea typeface="Nanum Gothic" panose="020D0604000000000000"/>
              </a:rPr>
              <a:t>다시 </a:t>
            </a:r>
            <a:r>
              <a:rPr lang="en-US" altLang="ko-KR" sz="2800" dirty="0">
                <a:ea typeface="Nanum Gothic" panose="020D0604000000000000"/>
              </a:rPr>
              <a:t>on</a:t>
            </a:r>
            <a:r>
              <a:rPr lang="ko-KR" altLang="ko-KR" sz="2800" dirty="0">
                <a:ea typeface="Nanum Gothic" panose="020D0604000000000000"/>
              </a:rPr>
              <a:t>으로 바뀌고</a:t>
            </a:r>
            <a:r>
              <a:rPr lang="en-US" altLang="ko-KR" sz="2800" dirty="0">
                <a:ea typeface="Nanum Gothic" panose="020D0604000000000000"/>
              </a:rPr>
              <a:t>, </a:t>
            </a:r>
            <a:r>
              <a:rPr lang="ko-KR" altLang="ko-KR" sz="2800" dirty="0">
                <a:ea typeface="Nanum Gothic" panose="020D0604000000000000"/>
              </a:rPr>
              <a:t>반대로 스캔을 하고 물건을 넣지 않을 경우 스캐너 기능이 </a:t>
            </a:r>
            <a:r>
              <a:rPr lang="en-US" altLang="ko-KR" sz="2800" dirty="0">
                <a:ea typeface="Nanum Gothic" panose="020D0604000000000000"/>
              </a:rPr>
              <a:t>off</a:t>
            </a:r>
            <a:r>
              <a:rPr lang="ko-KR" altLang="ko-KR" sz="2800" dirty="0">
                <a:ea typeface="Nanum Gothic" panose="020D0604000000000000"/>
              </a:rPr>
              <a:t>로 바뀌고</a:t>
            </a:r>
            <a:endParaRPr lang="en-US" altLang="ko-KR" sz="2800" dirty="0">
              <a:ea typeface="Nanum Gothic" panose="020D0604000000000000"/>
            </a:endParaRPr>
          </a:p>
          <a:p>
            <a:pPr latinLnBrk="1"/>
            <a:r>
              <a:rPr lang="ko-KR" altLang="ko-KR" sz="2800" dirty="0">
                <a:ea typeface="Nanum Gothic" panose="020D0604000000000000"/>
              </a:rPr>
              <a:t>물건을 카트에 넣으면 </a:t>
            </a:r>
            <a:r>
              <a:rPr lang="en-US" altLang="ko-KR" sz="2800" dirty="0">
                <a:ea typeface="Nanum Gothic" panose="020D0604000000000000"/>
              </a:rPr>
              <a:t>on</a:t>
            </a:r>
            <a:r>
              <a:rPr lang="ko-KR" altLang="ko-KR" sz="2800" dirty="0">
                <a:ea typeface="Nanum Gothic" panose="020D0604000000000000"/>
              </a:rPr>
              <a:t>으로 바뀝니다</a:t>
            </a:r>
            <a:r>
              <a:rPr lang="en-US" altLang="ko-KR" sz="2800" dirty="0">
                <a:ea typeface="Nanum Gothic" panose="020D0604000000000000"/>
              </a:rPr>
              <a:t>. </a:t>
            </a:r>
            <a:r>
              <a:rPr lang="ko-KR" altLang="ko-KR" sz="2800" dirty="0">
                <a:ea typeface="Nanum Gothic" panose="020D0604000000000000"/>
              </a:rPr>
              <a:t>추가로 필요한 물품에 경우 </a:t>
            </a:r>
            <a:r>
              <a:rPr lang="en-US" altLang="ko-KR" sz="2800" dirty="0">
                <a:ea typeface="Nanum Gothic" panose="020D0604000000000000"/>
              </a:rPr>
              <a:t>RFID </a:t>
            </a:r>
            <a:r>
              <a:rPr lang="ko-KR" altLang="ko-KR" sz="2800" dirty="0">
                <a:ea typeface="Nanum Gothic" panose="020D0604000000000000"/>
              </a:rPr>
              <a:t>시스템을 추가해 </a:t>
            </a:r>
            <a:endParaRPr lang="en-US" altLang="ko-KR" sz="2800" dirty="0">
              <a:ea typeface="Nanum Gothic" panose="020D0604000000000000"/>
            </a:endParaRPr>
          </a:p>
          <a:p>
            <a:pPr latinLnBrk="1"/>
            <a:r>
              <a:rPr lang="ko-KR" altLang="ko-KR" sz="2800" dirty="0">
                <a:ea typeface="Nanum Gothic" panose="020D0604000000000000"/>
              </a:rPr>
              <a:t>도난을 방지합니다</a:t>
            </a:r>
            <a:r>
              <a:rPr lang="en-US" altLang="ko-KR" sz="2800" dirty="0">
                <a:ea typeface="Nanum Gothic" panose="020D0604000000000000"/>
              </a:rPr>
              <a:t>. </a:t>
            </a:r>
            <a:r>
              <a:rPr lang="ko-KR" altLang="ko-KR" sz="2800" dirty="0">
                <a:ea typeface="Nanum Gothic" panose="020D0604000000000000"/>
              </a:rPr>
              <a:t>셀프 계산대에 구매목록이 옮겨졌을 때</a:t>
            </a:r>
            <a:r>
              <a:rPr lang="en-US" altLang="ko-KR" sz="2800" dirty="0">
                <a:ea typeface="Nanum Gothic" panose="020D0604000000000000"/>
              </a:rPr>
              <a:t>, </a:t>
            </a:r>
            <a:r>
              <a:rPr lang="ko-KR" altLang="ko-KR" sz="2800" dirty="0">
                <a:ea typeface="Nanum Gothic" panose="020D0604000000000000"/>
              </a:rPr>
              <a:t>술과 같이 따로 등록되어 있는</a:t>
            </a:r>
            <a:endParaRPr lang="en-US" altLang="ko-KR" sz="2800" dirty="0">
              <a:ea typeface="Nanum Gothic" panose="020D0604000000000000"/>
            </a:endParaRPr>
          </a:p>
          <a:p>
            <a:pPr latinLnBrk="1"/>
            <a:r>
              <a:rPr lang="ko-KR" altLang="ko-KR" sz="2800" dirty="0">
                <a:ea typeface="Nanum Gothic" panose="020D0604000000000000"/>
              </a:rPr>
              <a:t>물건이 구매목록에 있으면 대기하고 있는 직원의 </a:t>
            </a:r>
            <a:r>
              <a:rPr lang="ko-KR" altLang="ko-KR" sz="2800" dirty="0" err="1">
                <a:ea typeface="Nanum Gothic" panose="020D0604000000000000"/>
              </a:rPr>
              <a:t>페이저로</a:t>
            </a:r>
            <a:r>
              <a:rPr lang="ko-KR" altLang="ko-KR" sz="2800" dirty="0">
                <a:ea typeface="Nanum Gothic" panose="020D0604000000000000"/>
              </a:rPr>
              <a:t> 몇 번 </a:t>
            </a:r>
            <a:r>
              <a:rPr lang="ko-KR" altLang="ko-KR" sz="2800" dirty="0" err="1">
                <a:ea typeface="Nanum Gothic" panose="020D0604000000000000"/>
              </a:rPr>
              <a:t>포스기에서</a:t>
            </a:r>
            <a:r>
              <a:rPr lang="ko-KR" altLang="ko-KR" sz="2800" dirty="0">
                <a:ea typeface="Nanum Gothic" panose="020D0604000000000000"/>
              </a:rPr>
              <a:t> 알람이 </a:t>
            </a:r>
            <a:endParaRPr lang="en-US" altLang="ko-KR" sz="2800" dirty="0">
              <a:ea typeface="Nanum Gothic" panose="020D0604000000000000"/>
            </a:endParaRPr>
          </a:p>
          <a:p>
            <a:pPr latinLnBrk="1"/>
            <a:r>
              <a:rPr lang="ko-KR" altLang="ko-KR" sz="2800" dirty="0">
                <a:ea typeface="Nanum Gothic" panose="020D0604000000000000"/>
              </a:rPr>
              <a:t>울렸는지 확인하고</a:t>
            </a:r>
            <a:r>
              <a:rPr lang="en-US" altLang="ko-KR" sz="2800" dirty="0">
                <a:ea typeface="Nanum Gothic" panose="020D0604000000000000"/>
              </a:rPr>
              <a:t>, </a:t>
            </a:r>
            <a:r>
              <a:rPr lang="ko-KR" altLang="ko-KR" sz="2800" dirty="0">
                <a:ea typeface="Nanum Gothic" panose="020D0604000000000000"/>
              </a:rPr>
              <a:t>가서 신분증 검사를 합니다</a:t>
            </a:r>
            <a:r>
              <a:rPr lang="en-US" altLang="ko-KR" sz="2800" dirty="0">
                <a:ea typeface="Nanum Gothic" panose="020D0604000000000000"/>
              </a:rPr>
              <a:t>.</a:t>
            </a:r>
            <a:endParaRPr lang="ko-KR" altLang="ko-KR" sz="2800" dirty="0">
              <a:ea typeface="Nanum Gothic" panose="020D0604000000000000"/>
            </a:endParaRPr>
          </a:p>
          <a:p>
            <a:pPr latinLnBrk="1"/>
            <a:endParaRPr lang="ko-KR" altLang="ko-KR" sz="2800" dirty="0">
              <a:ea typeface="Nanum Gothic" panose="020D0604000000000000"/>
            </a:endParaRP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BF366E8E-2A06-8740-B5BA-E526B4EB8B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027" y="20292853"/>
            <a:ext cx="13606616" cy="10302720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4829A025-5966-564F-A74F-A0E56D3C6321}"/>
              </a:ext>
            </a:extLst>
          </p:cNvPr>
          <p:cNvSpPr txBox="1"/>
          <p:nvPr/>
        </p:nvSpPr>
        <p:spPr>
          <a:xfrm>
            <a:off x="16818032" y="26886906"/>
            <a:ext cx="4427815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500" b="1" dirty="0">
                <a:solidFill>
                  <a:schemeClr val="accent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아이디어 시장성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258BEEC-9A5F-6045-B104-C29438CD0C46}"/>
              </a:ext>
            </a:extLst>
          </p:cNvPr>
          <p:cNvSpPr txBox="1"/>
          <p:nvPr/>
        </p:nvSpPr>
        <p:spPr>
          <a:xfrm>
            <a:off x="16818032" y="19376549"/>
            <a:ext cx="674896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500" b="1" dirty="0">
                <a:solidFill>
                  <a:schemeClr val="accent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아이디어 독창성 및 파급효과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29843C0-6CFB-3544-913C-8C6D407E59B8}"/>
              </a:ext>
            </a:extLst>
          </p:cNvPr>
          <p:cNvSpPr txBox="1"/>
          <p:nvPr/>
        </p:nvSpPr>
        <p:spPr>
          <a:xfrm>
            <a:off x="16199643" y="20519867"/>
            <a:ext cx="1340463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아이디어에 다양한 초정밀 센서를 사용한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센싱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기술과 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IoT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환경요소들을 연결시키는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네트워킹 기술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IoT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서비스를 제공하는 인터페이스 기술 등과 결합시키면 막대한 시너지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효과를 낼 수 있을 것으로 예상합니다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1733F5A0-FBD9-9D43-9CFA-C5C0301FA5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469764"/>
              </p:ext>
            </p:extLst>
          </p:nvPr>
        </p:nvGraphicFramePr>
        <p:xfrm>
          <a:off x="16882317" y="22389313"/>
          <a:ext cx="12404193" cy="3487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03349">
                  <a:extLst>
                    <a:ext uri="{9D8B030D-6E8A-4147-A177-3AD203B41FA5}">
                      <a16:colId xmlns:a16="http://schemas.microsoft.com/office/drawing/2014/main" val="4006496117"/>
                    </a:ext>
                  </a:extLst>
                </a:gridCol>
                <a:gridCol w="2450211">
                  <a:extLst>
                    <a:ext uri="{9D8B030D-6E8A-4147-A177-3AD203B41FA5}">
                      <a16:colId xmlns:a16="http://schemas.microsoft.com/office/drawing/2014/main" val="4211547749"/>
                    </a:ext>
                  </a:extLst>
                </a:gridCol>
                <a:gridCol w="2450211">
                  <a:extLst>
                    <a:ext uri="{9D8B030D-6E8A-4147-A177-3AD203B41FA5}">
                      <a16:colId xmlns:a16="http://schemas.microsoft.com/office/drawing/2014/main" val="500588604"/>
                    </a:ext>
                  </a:extLst>
                </a:gridCol>
                <a:gridCol w="2450211">
                  <a:extLst>
                    <a:ext uri="{9D8B030D-6E8A-4147-A177-3AD203B41FA5}">
                      <a16:colId xmlns:a16="http://schemas.microsoft.com/office/drawing/2014/main" val="2760539404"/>
                    </a:ext>
                  </a:extLst>
                </a:gridCol>
                <a:gridCol w="2450211">
                  <a:extLst>
                    <a:ext uri="{9D8B030D-6E8A-4147-A177-3AD203B41FA5}">
                      <a16:colId xmlns:a16="http://schemas.microsoft.com/office/drawing/2014/main" val="1634692209"/>
                    </a:ext>
                  </a:extLst>
                </a:gridCol>
              </a:tblGrid>
              <a:tr h="69746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2500" dirty="0">
                          <a:effectLst/>
                        </a:rPr>
                        <a:t> 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2500" b="1" dirty="0">
                          <a:effectLst/>
                        </a:rPr>
                        <a:t>Amazon Go</a:t>
                      </a:r>
                      <a:endParaRPr lang="ko-KR" sz="2500" b="1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b="1" dirty="0" err="1">
                          <a:effectLst/>
                        </a:rPr>
                        <a:t>셀프</a:t>
                      </a:r>
                      <a:r>
                        <a:rPr lang="ko-KR" sz="2500" b="1" dirty="0">
                          <a:effectLst/>
                        </a:rPr>
                        <a:t> 계산대</a:t>
                      </a:r>
                      <a:endParaRPr lang="ko-KR" sz="2500" b="1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2500" b="1" dirty="0">
                          <a:effectLst/>
                        </a:rPr>
                        <a:t>Self Cart</a:t>
                      </a:r>
                      <a:endParaRPr lang="ko-KR" sz="2500" b="1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b="1" dirty="0">
                          <a:effectLst/>
                        </a:rPr>
                        <a:t>기존 캐셔</a:t>
                      </a:r>
                      <a:endParaRPr lang="ko-KR" sz="2500" b="1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415905"/>
                  </a:ext>
                </a:extLst>
              </a:tr>
              <a:tr h="69746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비용적 측면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>
                          <a:effectLst/>
                        </a:rPr>
                        <a:t>중</a:t>
                      </a:r>
                      <a:endParaRPr lang="ko-KR" sz="25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>
                          <a:effectLst/>
                        </a:rPr>
                        <a:t>하</a:t>
                      </a:r>
                      <a:endParaRPr lang="ko-KR" sz="25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398315"/>
                  </a:ext>
                </a:extLst>
              </a:tr>
              <a:tr h="69746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도입 가능성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하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>
                          <a:effectLst/>
                        </a:rPr>
                        <a:t>상</a:t>
                      </a:r>
                      <a:endParaRPr lang="ko-KR" sz="25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0799239"/>
                  </a:ext>
                </a:extLst>
              </a:tr>
              <a:tr h="69746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>
                          <a:effectLst/>
                        </a:rPr>
                        <a:t>결제 신속성</a:t>
                      </a:r>
                      <a:endParaRPr lang="ko-KR" sz="25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하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78852"/>
                  </a:ext>
                </a:extLst>
              </a:tr>
              <a:tr h="69746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>
                          <a:effectLst/>
                        </a:rPr>
                        <a:t>사용 편의성</a:t>
                      </a:r>
                      <a:endParaRPr lang="ko-KR" sz="25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중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1418213"/>
                  </a:ext>
                </a:extLst>
              </a:tr>
            </a:tbl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CD3ECC2C-B329-0E49-9EE8-2D217CAA72F3}"/>
              </a:ext>
            </a:extLst>
          </p:cNvPr>
          <p:cNvSpPr txBox="1"/>
          <p:nvPr/>
        </p:nvSpPr>
        <p:spPr>
          <a:xfrm>
            <a:off x="16818032" y="27981283"/>
            <a:ext cx="126672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셀프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시스템에 대한 시장성 분석을 해봤습니다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무인 계산기에 대한 고객의 반응과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기업의 비용적 측면에서의 이점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무인 계산기에 대한 시장규모를 찾아봤습니다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pic>
        <p:nvPicPr>
          <p:cNvPr id="53" name="그림 52" descr="그리기이(가) 표시된 사진&#10;&#10;자동 생성된 설명">
            <a:extLst>
              <a:ext uri="{FF2B5EF4-FFF2-40B4-BE49-F238E27FC236}">
                <a16:creationId xmlns:a16="http://schemas.microsoft.com/office/drawing/2014/main" id="{597A6F68-A724-F54B-AA40-6A11AFAF16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8032" y="29429561"/>
            <a:ext cx="3462053" cy="2826365"/>
          </a:xfrm>
          <a:prstGeom prst="rect">
            <a:avLst/>
          </a:prstGeom>
        </p:spPr>
      </p:pic>
      <p:pic>
        <p:nvPicPr>
          <p:cNvPr id="55" name="그림 54" descr="텍스트이(가) 표시된 사진&#10;&#10;자동 생성된 설명">
            <a:extLst>
              <a:ext uri="{FF2B5EF4-FFF2-40B4-BE49-F238E27FC236}">
                <a16:creationId xmlns:a16="http://schemas.microsoft.com/office/drawing/2014/main" id="{B705249A-1F3B-F54D-B6F3-F5F429E4B9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4495" y="29426822"/>
            <a:ext cx="3180797" cy="2826365"/>
          </a:xfrm>
          <a:prstGeom prst="rect">
            <a:avLst/>
          </a:prstGeom>
        </p:spPr>
      </p:pic>
      <p:pic>
        <p:nvPicPr>
          <p:cNvPr id="57" name="그림 56" descr="텍스트이(가) 표시된 사진&#10;&#10;자동 생성된 설명">
            <a:extLst>
              <a:ext uri="{FF2B5EF4-FFF2-40B4-BE49-F238E27FC236}">
                <a16:creationId xmlns:a16="http://schemas.microsoft.com/office/drawing/2014/main" id="{7CCAA187-19D5-7A4F-BD74-43541A1530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9702" y="29428549"/>
            <a:ext cx="3520990" cy="282463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815F5122-814C-2E48-8B1D-47E182E9A88A}"/>
              </a:ext>
            </a:extLst>
          </p:cNvPr>
          <p:cNvSpPr txBox="1"/>
          <p:nvPr/>
        </p:nvSpPr>
        <p:spPr>
          <a:xfrm>
            <a:off x="16818032" y="32594823"/>
            <a:ext cx="1246847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먼저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고객들은 점원의 도움이 없는 쇼핑 선호도가 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85.9%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로 무인 시스템에 대한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긍정적인 반응을 갖고 있었습니다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무인 계산대의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대여비와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계산 직원에 대한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인건비를 비교한 결과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인건비 측면이 확연히 낮은 수치였으며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그에 따른 무인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계산기의 시장규모는 증가하고 있었습니다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FB8ACF99-60B1-FF47-AD15-79F4563EC4DF}"/>
              </a:ext>
            </a:extLst>
          </p:cNvPr>
          <p:cNvGrpSpPr/>
          <p:nvPr/>
        </p:nvGrpSpPr>
        <p:grpSpPr>
          <a:xfrm>
            <a:off x="17427211" y="7115822"/>
            <a:ext cx="2713663" cy="497786"/>
            <a:chOff x="2593053" y="30550936"/>
            <a:chExt cx="2183566" cy="497787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4784FC76-EFE6-1945-B4E2-AE62C959E17C}"/>
                </a:ext>
              </a:extLst>
            </p:cNvPr>
            <p:cNvSpPr/>
            <p:nvPr/>
          </p:nvSpPr>
          <p:spPr>
            <a:xfrm>
              <a:off x="2593053" y="30550936"/>
              <a:ext cx="2183566" cy="4977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2999AC9-974B-8643-96EA-B74F8C5386E7}"/>
                </a:ext>
              </a:extLst>
            </p:cNvPr>
            <p:cNvSpPr txBox="1"/>
            <p:nvPr/>
          </p:nvSpPr>
          <p:spPr>
            <a:xfrm>
              <a:off x="2636311" y="30599774"/>
              <a:ext cx="2140308" cy="400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2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카트 </a:t>
              </a:r>
              <a:r>
                <a:rPr kumimoji="1" lang="en-US" altLang="ko-KR" sz="2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Display</a:t>
              </a:r>
              <a:r>
                <a:rPr kumimoji="1" lang="ko-KR" altLang="en-US" sz="2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</a:t>
              </a:r>
              <a:r>
                <a:rPr kumimoji="1" lang="en-US" altLang="ko-KR" sz="2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UI/UX</a:t>
              </a:r>
              <a:endParaRPr kumimoji="1" lang="ko-KR" altLang="en-US" sz="2000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pic>
        <p:nvPicPr>
          <p:cNvPr id="62" name="그림 61">
            <a:extLst>
              <a:ext uri="{FF2B5EF4-FFF2-40B4-BE49-F238E27FC236}">
                <a16:creationId xmlns:a16="http://schemas.microsoft.com/office/drawing/2014/main" id="{0C14072F-D0FF-1B4C-AE10-AB49A5208F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27210" y="8032393"/>
            <a:ext cx="5427327" cy="3815800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5B05CD5D-C51D-614F-AE59-38EA6EA5F8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38585" y="8032393"/>
            <a:ext cx="5403396" cy="3815800"/>
          </a:xfrm>
          <a:prstGeom prst="rect">
            <a:avLst/>
          </a:prstGeom>
        </p:spPr>
      </p:pic>
      <p:grpSp>
        <p:nvGrpSpPr>
          <p:cNvPr id="64" name="그룹 63">
            <a:extLst>
              <a:ext uri="{FF2B5EF4-FFF2-40B4-BE49-F238E27FC236}">
                <a16:creationId xmlns:a16="http://schemas.microsoft.com/office/drawing/2014/main" id="{FD16C20F-AA47-6D44-938C-A92C970DDE81}"/>
              </a:ext>
            </a:extLst>
          </p:cNvPr>
          <p:cNvGrpSpPr/>
          <p:nvPr/>
        </p:nvGrpSpPr>
        <p:grpSpPr>
          <a:xfrm>
            <a:off x="17427210" y="12544992"/>
            <a:ext cx="2243692" cy="630326"/>
            <a:chOff x="3295675" y="34184247"/>
            <a:chExt cx="2183566" cy="421509"/>
          </a:xfrm>
        </p:grpSpPr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BFF7ADB-52A0-2C44-ACE6-8B479C3E22E1}"/>
                </a:ext>
              </a:extLst>
            </p:cNvPr>
            <p:cNvSpPr/>
            <p:nvPr/>
          </p:nvSpPr>
          <p:spPr>
            <a:xfrm>
              <a:off x="3295675" y="34184247"/>
              <a:ext cx="2183566" cy="42150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D6C0DA7-589B-FB43-A464-6B4CA3CAFE55}"/>
                </a:ext>
              </a:extLst>
            </p:cNvPr>
            <p:cNvSpPr txBox="1"/>
            <p:nvPr/>
          </p:nvSpPr>
          <p:spPr>
            <a:xfrm>
              <a:off x="3517187" y="34288014"/>
              <a:ext cx="1740544" cy="284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2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계산대 </a:t>
              </a:r>
              <a:r>
                <a:rPr kumimoji="1" lang="en-US" altLang="ko-KR" sz="2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UI/UX</a:t>
              </a:r>
              <a:endParaRPr kumimoji="1" lang="ko-KR" altLang="en-US" sz="2000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pic>
        <p:nvPicPr>
          <p:cNvPr id="67" name="그림 66" descr="컴퓨터, 키보드이(가) 표시된 사진&#10;&#10;자동 생성된 설명">
            <a:extLst>
              <a:ext uri="{FF2B5EF4-FFF2-40B4-BE49-F238E27FC236}">
                <a16:creationId xmlns:a16="http://schemas.microsoft.com/office/drawing/2014/main" id="{0945D4E6-DDF0-8949-8371-E53A7145D9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6399" y="13233029"/>
            <a:ext cx="5436490" cy="5436490"/>
          </a:xfrm>
          <a:prstGeom prst="rect">
            <a:avLst/>
          </a:prstGeom>
        </p:spPr>
      </p:pic>
      <p:pic>
        <p:nvPicPr>
          <p:cNvPr id="68" name="그림 67" descr="스크린샷이(가) 표시된 사진&#10;&#10;자동 생성된 설명">
            <a:extLst>
              <a:ext uri="{FF2B5EF4-FFF2-40B4-BE49-F238E27FC236}">
                <a16:creationId xmlns:a16="http://schemas.microsoft.com/office/drawing/2014/main" id="{B58D557D-4E0E-DB4D-BABE-9EBDBD01A9A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8584" y="13326774"/>
            <a:ext cx="5436490" cy="5436490"/>
          </a:xfrm>
          <a:prstGeom prst="rect">
            <a:avLst/>
          </a:prstGeom>
        </p:spPr>
      </p:pic>
      <p:pic>
        <p:nvPicPr>
          <p:cNvPr id="70" name="그림 69">
            <a:extLst>
              <a:ext uri="{FF2B5EF4-FFF2-40B4-BE49-F238E27FC236}">
                <a16:creationId xmlns:a16="http://schemas.microsoft.com/office/drawing/2014/main" id="{29756D1A-B3E0-3648-BB10-D0C843C6827A}"/>
              </a:ext>
            </a:extLst>
          </p:cNvPr>
          <p:cNvPicPr/>
          <p:nvPr/>
        </p:nvPicPr>
        <p:blipFill>
          <a:blip r:embed="rId11"/>
          <a:stretch>
            <a:fillRect/>
          </a:stretch>
        </p:blipFill>
        <p:spPr>
          <a:xfrm>
            <a:off x="21344494" y="34533815"/>
            <a:ext cx="3180798" cy="2824638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DD1B61F-15B6-6641-B46E-1BB7531FF92D}"/>
              </a:ext>
            </a:extLst>
          </p:cNvPr>
          <p:cNvSpPr txBox="1"/>
          <p:nvPr/>
        </p:nvSpPr>
        <p:spPr>
          <a:xfrm>
            <a:off x="16818032" y="37358453"/>
            <a:ext cx="13646685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대형 마트의 무인 계산대 개수는 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19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년도 상반기 기준 총 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1,140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대로 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2005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년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홈플러스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잠실점의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무인 계산대 설치 이후 점차 증가하여 무인 계산대 개수는 증가하고 있습니다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</a:p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특히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최근 최저 임금의 인상 이후 인건비 부담을 줄이기 위해 무인 계산대의 시장은 더욱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커지고 있습니다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시스템을 도입하여 계산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대기열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단축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고객 프라이버시 보호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계산원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대한 인건비 절약 등의 기대 효과를 얻을 수</a:t>
            </a:r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있습니다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그래서 인건비 비중이 높아지는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국내나 기본 인건비에 대한 금액이 높은 해외에도 도입하여 기업의 인건비 문제와 고객의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편의성에서 큰 이점이 될 것이라고 생각됩니다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6E80E5E3-B617-4151-AEF1-0A3FAA77C7F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8596" y="31230277"/>
            <a:ext cx="12146047" cy="923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84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132</TotalTime>
  <Words>479</Words>
  <Application>Microsoft Office PowerPoint</Application>
  <PresentationFormat>사용자 지정</PresentationFormat>
  <Paragraphs>67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Nanum Gothic</vt:lpstr>
      <vt:lpstr>NanumBarunGothic</vt:lpstr>
      <vt:lpstr>맑은 고딕</vt:lpstr>
      <vt:lpstr>Arial</vt:lpstr>
      <vt:lpstr>Calibri</vt:lpstr>
      <vt:lpstr>Calibri Light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장경수 장경수</dc:creator>
  <cp:lastModifiedBy>장경수 장경수</cp:lastModifiedBy>
  <cp:revision>18</cp:revision>
  <cp:lastPrinted>2019-10-21T01:05:45Z</cp:lastPrinted>
  <dcterms:created xsi:type="dcterms:W3CDTF">2019-10-12T01:32:42Z</dcterms:created>
  <dcterms:modified xsi:type="dcterms:W3CDTF">2019-10-22T10:10:32Z</dcterms:modified>
</cp:coreProperties>
</file>

<file path=docProps/thumbnail.jpeg>
</file>